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301" r:id="rId7"/>
    <p:sldId id="304" r:id="rId8"/>
    <p:sldId id="305" r:id="rId9"/>
    <p:sldId id="261" r:id="rId10"/>
    <p:sldId id="262" r:id="rId11"/>
    <p:sldId id="294" r:id="rId12"/>
    <p:sldId id="295" r:id="rId13"/>
    <p:sldId id="296" r:id="rId14"/>
    <p:sldId id="297" r:id="rId15"/>
    <p:sldId id="263" r:id="rId16"/>
    <p:sldId id="264" r:id="rId17"/>
    <p:sldId id="265" r:id="rId18"/>
    <p:sldId id="275" r:id="rId19"/>
    <p:sldId id="282" r:id="rId20"/>
    <p:sldId id="283" r:id="rId21"/>
    <p:sldId id="284" r:id="rId22"/>
    <p:sldId id="285" r:id="rId23"/>
    <p:sldId id="274" r:id="rId24"/>
    <p:sldId id="279" r:id="rId25"/>
    <p:sldId id="280" r:id="rId26"/>
    <p:sldId id="302" r:id="rId27"/>
    <p:sldId id="286" r:id="rId28"/>
    <p:sldId id="287" r:id="rId29"/>
    <p:sldId id="288" r:id="rId30"/>
    <p:sldId id="289" r:id="rId31"/>
    <p:sldId id="281" r:id="rId32"/>
    <p:sldId id="277" r:id="rId33"/>
    <p:sldId id="278" r:id="rId34"/>
    <p:sldId id="290" r:id="rId35"/>
    <p:sldId id="292" r:id="rId36"/>
    <p:sldId id="291" r:id="rId37"/>
    <p:sldId id="293" r:id="rId38"/>
    <p:sldId id="303" r:id="rId39"/>
    <p:sldId id="266" r:id="rId40"/>
    <p:sldId id="267" r:id="rId41"/>
    <p:sldId id="268" r:id="rId42"/>
    <p:sldId id="269" r:id="rId43"/>
    <p:sldId id="270" r:id="rId44"/>
    <p:sldId id="271" r:id="rId45"/>
    <p:sldId id="272" r:id="rId46"/>
    <p:sldId id="273" r:id="rId47"/>
    <p:sldId id="298" r:id="rId48"/>
    <p:sldId id="299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6A0A2"/>
    <a:srgbClr val="E2F814"/>
    <a:srgbClr val="66FF33"/>
    <a:srgbClr val="66FF99"/>
    <a:srgbClr val="99FFCC"/>
    <a:srgbClr val="CC66FF"/>
    <a:srgbClr val="004D86"/>
    <a:srgbClr val="F12C1D"/>
    <a:srgbClr val="23F5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&#1040;&#1085;&#1090;&#1086;&#1085;&#1080;&#1085;&#1072;\&#1043;&#1048;&#1040;%202021\&#1043;&#1042;&#1069;\&#1064;&#1082;%2065%20&#1043;&#1042;&#1069;%20&#1087;&#1088;&#1080;&#1083;.1%20&#1043;&#1086;&#1088;&#1080;&#1085;&#1086;&#1074;%20&#1050;.&#1042;.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Лист1!$A$1:$A$4</c:f>
              <c:strCache>
                <c:ptCount val="4"/>
                <c:pt idx="0">
                  <c:v>20-29лет</c:v>
                </c:pt>
                <c:pt idx="1">
                  <c:v>30-49лет</c:v>
                </c:pt>
                <c:pt idx="2">
                  <c:v>50-68лет</c:v>
                </c:pt>
                <c:pt idx="3">
                  <c:v>70-74лет</c:v>
                </c:pt>
              </c:strCache>
            </c:strRef>
          </c:cat>
          <c:val>
            <c:numRef>
              <c:f>Лист1!$B$1:$B$4</c:f>
              <c:numCache>
                <c:formatCode>0%</c:formatCode>
                <c:ptCount val="4"/>
                <c:pt idx="0">
                  <c:v>0.23</c:v>
                </c:pt>
                <c:pt idx="1">
                  <c:v>0.42</c:v>
                </c:pt>
                <c:pt idx="2">
                  <c:v>0.25</c:v>
                </c:pt>
                <c:pt idx="3" formatCode="0.00%">
                  <c:v>4.2000000000000003E-2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1488456"/>
        <c:axId val="291490416"/>
      </c:barChart>
      <c:catAx>
        <c:axId val="291488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1490416"/>
        <c:crosses val="autoZero"/>
        <c:auto val="1"/>
        <c:lblAlgn val="ctr"/>
        <c:lblOffset val="100"/>
        <c:noMultiLvlLbl val="0"/>
      </c:catAx>
      <c:valAx>
        <c:axId val="29149041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914884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Лист1!$A$1:$A$5</c:f>
              <c:strCache>
                <c:ptCount val="5"/>
                <c:pt idx="0">
                  <c:v>0-10лет</c:v>
                </c:pt>
                <c:pt idx="1">
                  <c:v>11-20лет</c:v>
                </c:pt>
                <c:pt idx="2">
                  <c:v>21-30лет</c:v>
                </c:pt>
                <c:pt idx="3">
                  <c:v>31-40лет</c:v>
                </c:pt>
                <c:pt idx="4">
                  <c:v>более 40лет</c:v>
                </c:pt>
              </c:strCache>
            </c:strRef>
          </c:cat>
          <c:val>
            <c:numRef>
              <c:f>Лист1!$B$1:$B$5</c:f>
              <c:numCache>
                <c:formatCode>General</c:formatCode>
                <c:ptCount val="5"/>
                <c:pt idx="0">
                  <c:v>18</c:v>
                </c:pt>
                <c:pt idx="1">
                  <c:v>13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3034256"/>
        <c:axId val="293035040"/>
        <c:axId val="0"/>
      </c:bar3DChart>
      <c:catAx>
        <c:axId val="293034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93035040"/>
        <c:crosses val="autoZero"/>
        <c:auto val="1"/>
        <c:lblAlgn val="ctr"/>
        <c:lblOffset val="100"/>
        <c:noMultiLvlLbl val="0"/>
      </c:catAx>
      <c:valAx>
        <c:axId val="293035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930342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891513560804888E-2"/>
          <c:y val="0.15229981173073684"/>
          <c:w val="0.54548228346456695"/>
          <c:h val="0.753965521269753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6488346942743271"/>
          <c:y val="0.29278299446990619"/>
          <c:w val="0.32585727131330805"/>
          <c:h val="0.4453001493825734"/>
        </c:manualLayout>
      </c:layout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3"/>
            <c:bubble3D val="0"/>
            <c:explosion val="41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5.0138333395054871E-2"/>
                  <c:y val="3.8579304328116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1710247215329985E-2"/>
                  <c:y val="-0.140974202512767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7732830271216094E-2"/>
                  <c:y val="-6.7522965879265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5734368189859244E-2"/>
                  <c:y val="-0.274584216836532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Лист1!$C$18:$C$21</c:f>
              <c:strCache>
                <c:ptCount val="4"/>
                <c:pt idx="0">
                  <c:v>высшая категория</c:v>
                </c:pt>
                <c:pt idx="1">
                  <c:v>первая категория</c:v>
                </c:pt>
                <c:pt idx="2">
                  <c:v>СЗД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Лист1!$D$18:$D$21</c:f>
              <c:numCache>
                <c:formatCode>0%</c:formatCode>
                <c:ptCount val="4"/>
                <c:pt idx="0">
                  <c:v>0.09</c:v>
                </c:pt>
                <c:pt idx="1">
                  <c:v>0.3</c:v>
                </c:pt>
                <c:pt idx="2">
                  <c:v>0.15</c:v>
                </c:pt>
                <c:pt idx="3">
                  <c:v>0.46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927420685727479"/>
          <c:y val="0.21727717558583784"/>
          <c:w val="0.32045185378539387"/>
          <c:h val="0.39869620514291471"/>
        </c:manualLayout>
      </c:layout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8"/>
          <c:dPt>
            <c:idx val="0"/>
            <c:bubble3D val="0"/>
            <c:spPr>
              <a:solidFill>
                <a:srgbClr val="E2F81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99FFC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CC6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66FF3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2.308246071490305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64483019451753E-2"/>
                  <c:y val="-3.31007808220082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Лист1!$D$3:$D$7</c:f>
              <c:strCache>
                <c:ptCount val="5"/>
                <c:pt idx="0">
                  <c:v>Нагрудный знак "Почетный работник образования"</c:v>
                </c:pt>
                <c:pt idx="1">
                  <c:v>Почетная грамота Российской Федерации за заслуги в образовании</c:v>
                </c:pt>
                <c:pt idx="2">
                  <c:v>Почетная грамота Республики Татарстан за заслуги в образовании</c:v>
                </c:pt>
                <c:pt idx="3">
                  <c:v>Почетная грамота отдела образования ИКМО г.Казани</c:v>
                </c:pt>
                <c:pt idx="4">
                  <c:v>Почетная грамота отдела образования Кировского и Московского районов</c:v>
                </c:pt>
              </c:strCache>
            </c:strRef>
          </c:cat>
          <c:val>
            <c:numRef>
              <c:f>Лист1!$E$3:$E$7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11</c:v>
                </c:pt>
                <c:pt idx="4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4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588136589597683E-2"/>
          <c:y val="2.8021204977522814E-2"/>
          <c:w val="0.64019211122589337"/>
          <c:h val="0.869356959535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98</c:v>
                </c:pt>
                <c:pt idx="1">
                  <c:v>98.7</c:v>
                </c:pt>
                <c:pt idx="2">
                  <c:v>97.8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61.2</c:v>
                </c:pt>
                <c:pt idx="1">
                  <c:v>60</c:v>
                </c:pt>
                <c:pt idx="2">
                  <c:v>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407152"/>
        <c:axId val="291669328"/>
      </c:barChart>
      <c:catAx>
        <c:axId val="290407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91669328"/>
        <c:crosses val="autoZero"/>
        <c:auto val="1"/>
        <c:lblAlgn val="ctr"/>
        <c:lblOffset val="100"/>
        <c:noMultiLvlLbl val="0"/>
      </c:catAx>
      <c:valAx>
        <c:axId val="291669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904071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успеваемость,%</c:v>
          </c:tx>
          <c:invertIfNegative val="0"/>
          <c:cat>
            <c:strRef>
              <c:f>Лист1!$D$25:$F$25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Лист1!$D$26:$F$26</c:f>
              <c:numCache>
                <c:formatCode>General</c:formatCode>
                <c:ptCount val="3"/>
                <c:pt idx="0">
                  <c:v>99</c:v>
                </c:pt>
                <c:pt idx="1">
                  <c:v>97</c:v>
                </c:pt>
                <c:pt idx="2">
                  <c:v>95.4</c:v>
                </c:pt>
              </c:numCache>
            </c:numRef>
          </c:val>
        </c:ser>
        <c:ser>
          <c:idx val="1"/>
          <c:order val="1"/>
          <c:tx>
            <c:v>качество, %</c:v>
          </c:tx>
          <c:invertIfNegative val="0"/>
          <c:cat>
            <c:strRef>
              <c:f>Лист1!$D$25:$F$25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Лист1!$D$27:$F$27</c:f>
              <c:numCache>
                <c:formatCode>General</c:formatCode>
                <c:ptCount val="3"/>
                <c:pt idx="0">
                  <c:v>36</c:v>
                </c:pt>
                <c:pt idx="1">
                  <c:v>37</c:v>
                </c:pt>
                <c:pt idx="2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1670896"/>
        <c:axId val="283585440"/>
      </c:barChart>
      <c:catAx>
        <c:axId val="291670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83585440"/>
        <c:crosses val="autoZero"/>
        <c:auto val="1"/>
        <c:lblAlgn val="ctr"/>
        <c:lblOffset val="100"/>
        <c:noMultiLvlLbl val="0"/>
      </c:catAx>
      <c:valAx>
        <c:axId val="283585440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9167089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успеваемость,%</c:v>
          </c:tx>
          <c:invertIfNegative val="0"/>
          <c:cat>
            <c:strRef>
              <c:f>Лист1!$C$40:$E$40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Лист1!$C$41:$E$41</c:f>
              <c:numCache>
                <c:formatCode>General</c:formatCode>
                <c:ptCount val="3"/>
                <c:pt idx="0">
                  <c:v>100</c:v>
                </c:pt>
                <c:pt idx="1">
                  <c:v>94</c:v>
                </c:pt>
                <c:pt idx="2">
                  <c:v>92.3</c:v>
                </c:pt>
              </c:numCache>
            </c:numRef>
          </c:val>
        </c:ser>
        <c:ser>
          <c:idx val="1"/>
          <c:order val="1"/>
          <c:tx>
            <c:v>качество,%</c:v>
          </c:tx>
          <c:invertIfNegative val="0"/>
          <c:cat>
            <c:strRef>
              <c:f>Лист1!$C$40:$E$40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Лист1!$C$42:$E$42</c:f>
              <c:numCache>
                <c:formatCode>General</c:formatCode>
                <c:ptCount val="3"/>
                <c:pt idx="0">
                  <c:v>44</c:v>
                </c:pt>
                <c:pt idx="1">
                  <c:v>36</c:v>
                </c:pt>
                <c:pt idx="2">
                  <c:v>34.6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0899552"/>
        <c:axId val="380899944"/>
      </c:barChart>
      <c:catAx>
        <c:axId val="380899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0899944"/>
        <c:crosses val="autoZero"/>
        <c:auto val="1"/>
        <c:lblAlgn val="ctr"/>
        <c:lblOffset val="100"/>
        <c:noMultiLvlLbl val="0"/>
      </c:catAx>
      <c:valAx>
        <c:axId val="380899944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08995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успеваемость,%</c:v>
          </c:tx>
          <c:invertIfNegative val="0"/>
          <c:cat>
            <c:strRef>
              <c:f>Лист1!$E$48:$G$48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Лист1!$E$49:$G$49</c:f>
              <c:numCache>
                <c:formatCode>General</c:formatCode>
                <c:ptCount val="3"/>
                <c:pt idx="0">
                  <c:v>99</c:v>
                </c:pt>
                <c:pt idx="1">
                  <c:v>98</c:v>
                </c:pt>
                <c:pt idx="2">
                  <c:v>96.4</c:v>
                </c:pt>
              </c:numCache>
            </c:numRef>
          </c:val>
        </c:ser>
        <c:ser>
          <c:idx val="1"/>
          <c:order val="1"/>
          <c:tx>
            <c:v>качество,%</c:v>
          </c:tx>
          <c:invertIfNegative val="0"/>
          <c:cat>
            <c:strRef>
              <c:f>Лист1!$E$48:$G$48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Лист1!$E$50:$G$50</c:f>
              <c:numCache>
                <c:formatCode>General</c:formatCode>
                <c:ptCount val="3"/>
                <c:pt idx="0">
                  <c:v>48</c:v>
                </c:pt>
                <c:pt idx="1">
                  <c:v>46.4</c:v>
                </c:pt>
                <c:pt idx="2">
                  <c:v>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0900336"/>
        <c:axId val="380900728"/>
      </c:barChart>
      <c:catAx>
        <c:axId val="380900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0900728"/>
        <c:crosses val="autoZero"/>
        <c:auto val="1"/>
        <c:lblAlgn val="ctr"/>
        <c:lblOffset val="100"/>
        <c:noMultiLvlLbl val="0"/>
      </c:catAx>
      <c:valAx>
        <c:axId val="380900728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09003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Оценки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3.57</c:v>
                </c:pt>
                <c:pt idx="1">
                  <c:v>37.5</c:v>
                </c:pt>
                <c:pt idx="2">
                  <c:v>50</c:v>
                </c:pt>
                <c:pt idx="3">
                  <c:v>8.93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Оценки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7.27</c:v>
                </c:pt>
                <c:pt idx="1">
                  <c:v>21.82</c:v>
                </c:pt>
                <c:pt idx="2">
                  <c:v>34.549999999999997</c:v>
                </c:pt>
                <c:pt idx="3">
                  <c:v>36.36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Оценки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7.14</c:v>
                </c:pt>
                <c:pt idx="1">
                  <c:v>33.93</c:v>
                </c:pt>
                <c:pt idx="2">
                  <c:v>39.29</c:v>
                </c:pt>
                <c:pt idx="3">
                  <c:v>19.64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Лист1!$F$56:$F$57</c:f>
              <c:strCache>
                <c:ptCount val="1"/>
                <c:pt idx="0">
                  <c:v>Средний балл по школе  2019 г.</c:v>
                </c:pt>
              </c:strCache>
            </c:strRef>
          </c:tx>
          <c:invertIfNegative val="0"/>
          <c:cat>
            <c:strRef>
              <c:f>Лист1!$E$58:$E$65</c:f>
              <c:strCache>
                <c:ptCount val="8"/>
                <c:pt idx="0">
                  <c:v>Русский язык</c:v>
                </c:pt>
                <c:pt idx="1">
                  <c:v>Математика профиль</c:v>
                </c:pt>
                <c:pt idx="2">
                  <c:v>Химия</c:v>
                </c:pt>
                <c:pt idx="3">
                  <c:v>История</c:v>
                </c:pt>
                <c:pt idx="4">
                  <c:v>Обществознание</c:v>
                </c:pt>
                <c:pt idx="5">
                  <c:v>Биология</c:v>
                </c:pt>
                <c:pt idx="6">
                  <c:v>Английский язык</c:v>
                </c:pt>
                <c:pt idx="7">
                  <c:v>Информатика и ИКТ</c:v>
                </c:pt>
              </c:strCache>
            </c:strRef>
          </c:cat>
          <c:val>
            <c:numRef>
              <c:f>Лист1!$F$58:$F$65</c:f>
              <c:numCache>
                <c:formatCode>General</c:formatCode>
                <c:ptCount val="8"/>
                <c:pt idx="0">
                  <c:v>68.900000000000006</c:v>
                </c:pt>
                <c:pt idx="1">
                  <c:v>59.5</c:v>
                </c:pt>
                <c:pt idx="2">
                  <c:v>50</c:v>
                </c:pt>
                <c:pt idx="3">
                  <c:v>63</c:v>
                </c:pt>
                <c:pt idx="4">
                  <c:v>65.3</c:v>
                </c:pt>
                <c:pt idx="5">
                  <c:v>0</c:v>
                </c:pt>
                <c:pt idx="6">
                  <c:v>92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Лист1!$G$56:$G$57</c:f>
              <c:strCache>
                <c:ptCount val="1"/>
                <c:pt idx="0">
                  <c:v>Средний балл по школе  2020 г.</c:v>
                </c:pt>
              </c:strCache>
            </c:strRef>
          </c:tx>
          <c:invertIfNegative val="0"/>
          <c:cat>
            <c:strRef>
              <c:f>Лист1!$E$58:$E$65</c:f>
              <c:strCache>
                <c:ptCount val="8"/>
                <c:pt idx="0">
                  <c:v>Русский язык</c:v>
                </c:pt>
                <c:pt idx="1">
                  <c:v>Математика профиль</c:v>
                </c:pt>
                <c:pt idx="2">
                  <c:v>Химия</c:v>
                </c:pt>
                <c:pt idx="3">
                  <c:v>История</c:v>
                </c:pt>
                <c:pt idx="4">
                  <c:v>Обществознание</c:v>
                </c:pt>
                <c:pt idx="5">
                  <c:v>Биология</c:v>
                </c:pt>
                <c:pt idx="6">
                  <c:v>Английский язык</c:v>
                </c:pt>
                <c:pt idx="7">
                  <c:v>Информатика и ИКТ</c:v>
                </c:pt>
              </c:strCache>
            </c:strRef>
          </c:cat>
          <c:val>
            <c:numRef>
              <c:f>Лист1!$G$58:$G$65</c:f>
              <c:numCache>
                <c:formatCode>General</c:formatCode>
                <c:ptCount val="8"/>
                <c:pt idx="0">
                  <c:v>67.900000000000006</c:v>
                </c:pt>
                <c:pt idx="1">
                  <c:v>45.7</c:v>
                </c:pt>
                <c:pt idx="2">
                  <c:v>21</c:v>
                </c:pt>
                <c:pt idx="3">
                  <c:v>55</c:v>
                </c:pt>
                <c:pt idx="4">
                  <c:v>57.4</c:v>
                </c:pt>
                <c:pt idx="5">
                  <c:v>0</c:v>
                </c:pt>
                <c:pt idx="7">
                  <c:v>61</c:v>
                </c:pt>
              </c:numCache>
            </c:numRef>
          </c:val>
        </c:ser>
        <c:ser>
          <c:idx val="2"/>
          <c:order val="2"/>
          <c:tx>
            <c:strRef>
              <c:f>Лист1!$H$56:$H$57</c:f>
              <c:strCache>
                <c:ptCount val="1"/>
                <c:pt idx="0">
                  <c:v>Средний балл по школе  2021 г.</c:v>
                </c:pt>
              </c:strCache>
            </c:strRef>
          </c:tx>
          <c:invertIfNegative val="0"/>
          <c:cat>
            <c:strRef>
              <c:f>Лист1!$E$58:$E$65</c:f>
              <c:strCache>
                <c:ptCount val="8"/>
                <c:pt idx="0">
                  <c:v>Русский язык</c:v>
                </c:pt>
                <c:pt idx="1">
                  <c:v>Математика профиль</c:v>
                </c:pt>
                <c:pt idx="2">
                  <c:v>Химия</c:v>
                </c:pt>
                <c:pt idx="3">
                  <c:v>История</c:v>
                </c:pt>
                <c:pt idx="4">
                  <c:v>Обществознание</c:v>
                </c:pt>
                <c:pt idx="5">
                  <c:v>Биология</c:v>
                </c:pt>
                <c:pt idx="6">
                  <c:v>Английский язык</c:v>
                </c:pt>
                <c:pt idx="7">
                  <c:v>Информатика и ИКТ</c:v>
                </c:pt>
              </c:strCache>
            </c:strRef>
          </c:cat>
          <c:val>
            <c:numRef>
              <c:f>Лист1!$H$58:$H$65</c:f>
              <c:numCache>
                <c:formatCode>General</c:formatCode>
                <c:ptCount val="8"/>
                <c:pt idx="0">
                  <c:v>70.099999999999994</c:v>
                </c:pt>
                <c:pt idx="1">
                  <c:v>60.2</c:v>
                </c:pt>
                <c:pt idx="2">
                  <c:v>73</c:v>
                </c:pt>
                <c:pt idx="3">
                  <c:v>54.5</c:v>
                </c:pt>
                <c:pt idx="4">
                  <c:v>49.8</c:v>
                </c:pt>
                <c:pt idx="5">
                  <c:v>60</c:v>
                </c:pt>
                <c:pt idx="6">
                  <c:v>60</c:v>
                </c:pt>
                <c:pt idx="7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0898768"/>
        <c:axId val="380890144"/>
      </c:barChart>
      <c:catAx>
        <c:axId val="380898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0890144"/>
        <c:crosses val="autoZero"/>
        <c:auto val="1"/>
        <c:lblAlgn val="ctr"/>
        <c:lblOffset val="100"/>
        <c:noMultiLvlLbl val="0"/>
      </c:catAx>
      <c:valAx>
        <c:axId val="380890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089876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50993-03D8-4F05-B1E8-4535D745EF69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CCE06-0F2A-48B3-BDFB-2C1B54C077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938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CCE06-0F2A-48B3-BDFB-2C1B54C0775D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30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6CB2-53F2-4697-9B9D-FF0903B16913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2DA4-18FC-4082-B24E-E2CBCD0551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14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6CB2-53F2-4697-9B9D-FF0903B16913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2DA4-18FC-4082-B24E-E2CBCD0551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452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6CB2-53F2-4697-9B9D-FF0903B16913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2DA4-18FC-4082-B24E-E2CBCD0551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02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6CB2-53F2-4697-9B9D-FF0903B16913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2DA4-18FC-4082-B24E-E2CBCD0551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525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6CB2-53F2-4697-9B9D-FF0903B16913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2DA4-18FC-4082-B24E-E2CBCD0551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426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6CB2-53F2-4697-9B9D-FF0903B16913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2DA4-18FC-4082-B24E-E2CBCD0551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501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6CB2-53F2-4697-9B9D-FF0903B16913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2DA4-18FC-4082-B24E-E2CBCD0551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3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6CB2-53F2-4697-9B9D-FF0903B16913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2DA4-18FC-4082-B24E-E2CBCD0551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47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6CB2-53F2-4697-9B9D-FF0903B16913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2DA4-18FC-4082-B24E-E2CBCD0551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60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6CB2-53F2-4697-9B9D-FF0903B16913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2DA4-18FC-4082-B24E-E2CBCD0551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125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6CB2-53F2-4697-9B9D-FF0903B16913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E2DA4-18FC-4082-B24E-E2CBCD0551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11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81000"/>
            <a:ext cx="8229240" cy="15303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652989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E6CB2-53F2-4697-9B9D-FF0903B16913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E2DA4-18FC-4082-B24E-E2CBCD0551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57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35" y="43369"/>
            <a:ext cx="6858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4541" y="2292886"/>
            <a:ext cx="9037026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Публичный отчет директора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«Средняя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татарско-русская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№65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углубленным изучением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предметов»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987824" y="6309320"/>
            <a:ext cx="2794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2020-2021 учебный год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75" y="0"/>
            <a:ext cx="2143125" cy="21431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0" y="116632"/>
            <a:ext cx="2372004" cy="167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78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68348880"/>
              </p:ext>
            </p:extLst>
          </p:nvPr>
        </p:nvGraphicFramePr>
        <p:xfrm>
          <a:off x="827584" y="1340768"/>
          <a:ext cx="763284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32384" y="260648"/>
            <a:ext cx="640871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Анализ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возрастного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состава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педагогических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работников школы </a:t>
            </a:r>
          </a:p>
        </p:txBody>
      </p:sp>
    </p:spTree>
    <p:extLst>
      <p:ext uri="{BB962C8B-B14F-4D97-AF65-F5344CB8AC3E}">
        <p14:creationId xmlns:p14="http://schemas.microsoft.com/office/powerpoint/2010/main" val="57320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Характеристика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педагогического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коллектива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стажу работы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980347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1245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Категорийность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педагогических кадров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96307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725273549"/>
              </p:ext>
            </p:extLst>
          </p:nvPr>
        </p:nvGraphicFramePr>
        <p:xfrm>
          <a:off x="-252536" y="1268760"/>
          <a:ext cx="7488832" cy="3672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93796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Курсы повышения квалификации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7232581"/>
              </p:ext>
            </p:extLst>
          </p:nvPr>
        </p:nvGraphicFramePr>
        <p:xfrm>
          <a:off x="251520" y="1174368"/>
          <a:ext cx="8568951" cy="5317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135"/>
                <a:gridCol w="2800727"/>
                <a:gridCol w="4201089"/>
              </a:tblGrid>
              <a:tr h="50805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педагогов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Базовая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организация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Тематика  курсовой подготовки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5443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ФГБОУ ВО «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РАНХиГС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г.Москва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"Введение в цифровую трансформацию"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4995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ФГАОУ ДПО «Академия реализации государственной политики и профессионального развития работников образования Мин просвещения РФ»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г.Москва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«Совершенствование предметных и методических компетенций педагогических работников (в том числе в области формирования функциональной грамотности) в рамках реализации федерального проекта «Учитель будущего».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96741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ГАОУ ДПО ИРО РТ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«Разработка и внедрение эффективных практик по приоритетным направлениям непрерывного профессионального образования педагогических работников в рамках федеральной программы «Учитель будущего»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528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Курсы профессиональной переподготовки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7605878"/>
              </p:ext>
            </p:extLst>
          </p:nvPr>
        </p:nvGraphicFramePr>
        <p:xfrm>
          <a:off x="251520" y="1174368"/>
          <a:ext cx="8568951" cy="3544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135"/>
                <a:gridCol w="2800727"/>
                <a:gridCol w="4201089"/>
              </a:tblGrid>
              <a:tr h="50805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педагогов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Базовая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организация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Тематика  курсовой подготовки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5443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НОУ ДПО ЦСГО 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«Менеджмент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образовании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4995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НОУ ДПО ЦСГО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ФГБОУ ВО «</a:t>
                      </a:r>
                      <a:r>
                        <a:rPr lang="ru-RU" sz="2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РАНХиГС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«Государственное муниципальное управление бюджетной организации"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7400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528" y="116632"/>
            <a:ext cx="8229600" cy="79208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НАГРАДЫ ПЕДАГОГОВ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5090925"/>
              </p:ext>
            </p:extLst>
          </p:nvPr>
        </p:nvGraphicFramePr>
        <p:xfrm>
          <a:off x="409575" y="1196752"/>
          <a:ext cx="8324849" cy="4848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83142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31700" y="1928940"/>
            <a:ext cx="3525265" cy="2636954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265743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516507"/>
              </p:ext>
            </p:extLst>
          </p:nvPr>
        </p:nvGraphicFramePr>
        <p:xfrm>
          <a:off x="650745" y="1052736"/>
          <a:ext cx="8280918" cy="5398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0"/>
                <a:gridCol w="3096346"/>
                <a:gridCol w="2088232"/>
                <a:gridCol w="1296144"/>
                <a:gridCol w="1152126"/>
              </a:tblGrid>
              <a:tr h="7360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п/п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мероприятия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ФИО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педагога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Результат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73609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года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Халева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Елена Александровна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Призер 3 степени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609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года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Нуриева Айгуль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Ильмировна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Лауреат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609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Воспитать человека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Хасанова Ильмира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Амировна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Призер 2 степени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1754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Первый региональный конкурс по выявлению лучших региональных практик РТ в рамках реализации государственной программы РФ «Развитие образования» в 2020 году по направлению «Обучение детей с ОВЗ»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Валетова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Раиса Владимировна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Кузнецова Галина Степановна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Грекова Ильмира Дамировна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 2 степени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83568" y="188640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 результативном участии педагогов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наиболее значимых профессиональных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конкурсах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203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890826"/>
              </p:ext>
            </p:extLst>
          </p:nvPr>
        </p:nvGraphicFramePr>
        <p:xfrm>
          <a:off x="539552" y="1052736"/>
          <a:ext cx="8280918" cy="4942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0"/>
                <a:gridCol w="3096346"/>
                <a:gridCol w="2088232"/>
                <a:gridCol w="1296144"/>
                <a:gridCol w="1152126"/>
              </a:tblGrid>
              <a:tr h="7360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п/п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мероприятия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ФИО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педагога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Результат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73609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межрегиональный конкурс авторских творческих работ и методических разработок «Современная литература: дидактический и воспитательный потенциал»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Тухватуллина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Гульназ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Миннахметовна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 лауреата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РТ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609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Чемпионат по настольной игре для школьных управленцев «Команда школы большой страны»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Денисова Светлана Викторовна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Победитель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РФ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609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III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Всероссийский конкурс сценариев культурно-досуговых мероприятий в образовательном учреждении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Магариф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Аглиуллова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Лилия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Заудетовна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 1 степени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РФ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83568" y="188640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 результативном участии педагогов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наиболее значимых профессиональных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конкурсах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515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603955"/>
              </p:ext>
            </p:extLst>
          </p:nvPr>
        </p:nvGraphicFramePr>
        <p:xfrm>
          <a:off x="251520" y="1484784"/>
          <a:ext cx="8640961" cy="45444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2288"/>
                <a:gridCol w="1584176"/>
                <a:gridCol w="2520280"/>
                <a:gridCol w="1944217"/>
              </a:tblGrid>
              <a:tr h="50190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Протокол участия обучающихся МБОУ "Школа №65"  в муниципальном этапе </a:t>
                      </a:r>
                      <a:r>
                        <a:rPr lang="ru-RU" sz="20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Всеросссийской</a:t>
                      </a:r>
                      <a:r>
                        <a:rPr lang="ru-RU" sz="20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республиканской олимпиад школьников в 2020-2021 учебном году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7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набранных баллов от максимального количества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для школ с родным языком обучения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Василенко, 9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Василенко Ю.Ю.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физкультура/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Латыпов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50,90%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Половников В.Н.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физкультура/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Кузьмичева, 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43,80%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Половников В.Н.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Валиева, 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Гриценко Е.В.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Касимова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Денисова С.В.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7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Султанов, 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30,40%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Тарасов А.И.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человек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 (максимальный</a:t>
                      </a:r>
                      <a:r>
                        <a:rPr lang="ru-RU" sz="16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Хайруллина Н.М.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4" marR="389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67544" y="377677"/>
            <a:ext cx="8064896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kern="5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Результаты участия </a:t>
            </a:r>
            <a:r>
              <a:rPr lang="ru-RU" sz="2400" b="1" kern="5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школьников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kern="5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 </a:t>
            </a:r>
            <a:r>
              <a:rPr lang="ru-RU" sz="2400" b="1" kern="5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муниципальном этапе </a:t>
            </a:r>
            <a:r>
              <a:rPr lang="ru-RU" sz="2400" b="1" kern="5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олимпиад ВСОШ</a:t>
            </a:r>
            <a:endParaRPr lang="ru-R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730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9" y="-2704"/>
            <a:ext cx="6858000" cy="68580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989777"/>
              </p:ext>
            </p:extLst>
          </p:nvPr>
        </p:nvGraphicFramePr>
        <p:xfrm>
          <a:off x="323528" y="1052736"/>
          <a:ext cx="8568950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6923"/>
                <a:gridCol w="1713461"/>
                <a:gridCol w="1714283"/>
                <a:gridCol w="1714283"/>
              </a:tblGrid>
              <a:tr h="381211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ученика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педагога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606"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уровень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21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онлайн олимпиада «Юный предприниматель и финансовая грамотность» для учеников 1-9 классов,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Скворцов А., 3 класс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Валетова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Р.В.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18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Маслов А., 7 класс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Халева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Е.А.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2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международная онлайн-олимпиада по математике для учеников 1-11 классов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Габдулгалеев А., Валиуллова Р. 5б класс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Халева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Е.А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239377" y="188640"/>
            <a:ext cx="9694759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0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 ОБУЧАЮЩИХСЯ В РЕЙТИНГОВЫХ МЕРОПРИЯТИЯХ </a:t>
            </a:r>
            <a:endParaRPr kumimoji="0" lang="ru-RU" altLang="ru-RU" sz="24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605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252090"/>
              </p:ext>
            </p:extLst>
          </p:nvPr>
        </p:nvGraphicFramePr>
        <p:xfrm>
          <a:off x="539552" y="954108"/>
          <a:ext cx="8424934" cy="56259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6302"/>
                <a:gridCol w="144016"/>
                <a:gridCol w="1728192"/>
                <a:gridCol w="2088232"/>
                <a:gridCol w="1728192"/>
              </a:tblGrid>
              <a:tr h="381211"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ученика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педагога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212">
                <a:tc gridSpan="5">
                  <a:txBody>
                    <a:bodyPr/>
                    <a:lstStyle/>
                    <a:p>
                      <a:pPr marL="0" marR="0" lvl="0" indent="450215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уровень 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211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Он-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лайн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олимпиада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Winkid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Сергеева Э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Бондаренко Я.С.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073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2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539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Василенко И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indent="539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Василенко Ю.Ю.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073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1817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сочинений «Скажем «Нет» коррупции!»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539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Каримова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indent="539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Павлова Р.А.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073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степени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606"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уровень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211">
                <a:tc rowSpan="3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Научно-исследовательская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конференция «Возрождённые героев имена»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-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Бикмухаметова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indent="-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Хасанова И.А.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073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6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539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Садовников Д.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indent="539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Ахметова С.Р.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073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2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539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Рафиков А.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indent="539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Аглиуллова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Л.З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073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3059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международная научно-практическая конференция имени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Ч.Айтматова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539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Е.,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indent="539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Самаркина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Н.В.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073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степени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79" marR="451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275380" y="122147"/>
            <a:ext cx="9694759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0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 ОБУЧАЮЩИХСЯ В РЕЙТИНГОВЫХ МЕРОПРИЯТИЯХ </a:t>
            </a:r>
            <a:endParaRPr kumimoji="0" lang="ru-RU" altLang="ru-RU" sz="24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542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07704" y="1268760"/>
            <a:ext cx="5948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ИНКЛЮЗИВНОЕ ОБРАЗОВАНИЕ</a:t>
            </a:r>
            <a:endParaRPr lang="ru-RU" sz="28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42405"/>
              </p:ext>
            </p:extLst>
          </p:nvPr>
        </p:nvGraphicFramePr>
        <p:xfrm>
          <a:off x="467544" y="2148840"/>
          <a:ext cx="820891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99"/>
                <a:gridCol w="1872208"/>
                <a:gridCol w="45365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 с ОВЗ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 с расстройствами аутистического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спектра (РАС)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2020-2021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4843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89007563"/>
              </p:ext>
            </p:extLst>
          </p:nvPr>
        </p:nvGraphicFramePr>
        <p:xfrm>
          <a:off x="755576" y="1286221"/>
          <a:ext cx="8088560" cy="5001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78507" y="33265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Сравнительный анализ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успеваемости и качества обучающихся 2-4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классов за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2019-2021 гг.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988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Сравнительный анализ успеваемости и качества обучающихся 5-9 классов за 2019-2021 гг.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077149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66777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1790104"/>
              </p:ext>
            </p:extLst>
          </p:nvPr>
        </p:nvGraphicFramePr>
        <p:xfrm>
          <a:off x="1403648" y="1556792"/>
          <a:ext cx="684076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Сравнительный анализ успеваемости и качества обучающихся 10-11 классов за 2019-2021 гг.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3057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175952"/>
              </p:ext>
            </p:extLst>
          </p:nvPr>
        </p:nvGraphicFramePr>
        <p:xfrm>
          <a:off x="395536" y="908720"/>
          <a:ext cx="8352927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309"/>
                <a:gridCol w="2784309"/>
                <a:gridCol w="278430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2-4 классы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5-9 классы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10-11 классы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Мотыгуллин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Я. 2а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2.Сафин Т. 2а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3.Дикунов А. 2б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4.Садовников Д. 2б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5.Яранкина В. 2б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6.Валиуллина А. 2в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7.Данилов А. 2в 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8.Кручинкина О. 2в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9.Храменков Р. 2в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10.Волкова Е. 2в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11.Нуртдинова А. 2г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12.Ермолаев Г. 2г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13.Гладыш Н. 2г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14.Гладыш А. 3а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15.Торифонов Н. 3а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16.Михайлов К. 4а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17.Ямалиев С. 4б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18.Горохов Д. 4б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19.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Масгутова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А. – 5а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20. Петрова С. – 5б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21.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Ямалиева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В. – 6б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22. Попкова С. – 7а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23.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Касимова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А. – 9а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24. Василенко И. – 9а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25. Султанов К. – 10 а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75656" y="260648"/>
            <a:ext cx="6350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Отличники по итогам 2020-2021 учебного года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953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39752" y="260648"/>
            <a:ext cx="7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88620" y="2892425"/>
            <a:ext cx="7405104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5а класс,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Обухова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Дарья 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предмету родной(русский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язык,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учитель Маркова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86755" y="1889593"/>
            <a:ext cx="3850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Имеет одну «четверку» 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324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221036"/>
              </p:ext>
            </p:extLst>
          </p:nvPr>
        </p:nvGraphicFramePr>
        <p:xfrm>
          <a:off x="323528" y="864093"/>
          <a:ext cx="8640957" cy="59938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7608"/>
                <a:gridCol w="2685436"/>
                <a:gridCol w="2685436"/>
                <a:gridCol w="2442477"/>
              </a:tblGrid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Ф.И. ученика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Ф.И.О. учителя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2в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Мясников С.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  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Нигметзянова Д.М. 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2г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Денисов М.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Кузнецова Г.С.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2г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Мифтахова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Кузнецова Г.С.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2г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Халиуллин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Кузнецова Г.С..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1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3б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Фаталиев А.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Хасанова И.А.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3б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Мухаматдиярова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Хасанова И.А.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Ломов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Самаркина Н.В.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Музурова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Самаркина Н.В.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4б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Трескин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Родной язык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Самаркина Н.В.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Абубакарова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Х.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Денисова С.В.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3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5б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Федотов А.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Валиахметова Л.Р.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Каримова С.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Гриценко Е.В.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Ахметшина З.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Гриценко Е.В.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Колпаков Т.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Тарасов А.И.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9б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Чеснокова П.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геометрия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Халева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Е.А.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Булгакова А. 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Гриценко Е.В.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Шакирова А.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Гриценко Е.В.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5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Кадирова Г.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Гриценко Е.В.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59832" y="391399"/>
            <a:ext cx="3315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Имеют одну «тройку»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904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936162"/>
              </p:ext>
            </p:extLst>
          </p:nvPr>
        </p:nvGraphicFramePr>
        <p:xfrm>
          <a:off x="521346" y="1032389"/>
          <a:ext cx="8245321" cy="5888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88938"/>
                <a:gridCol w="1669318"/>
                <a:gridCol w="1787065"/>
              </a:tblGrid>
              <a:tr h="3151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 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 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качества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1300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6б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41,7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1400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33,3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1500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35,7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35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6б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41,7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35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11а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41,7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2520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АЛГЕБРА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34,48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38,9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502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ГЕОМЕТРИЯ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35,7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8а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24,1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535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9а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38,9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9б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568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34,5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238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 РОССИИ.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ВСЕОБЩАЯ ИСТОРИЯ.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8а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8а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34,5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  <a:tr h="35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8а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0520" algn="l"/>
                          <a:tab pos="1710690" algn="l"/>
                          <a:tab pos="2430780" algn="l"/>
                          <a:tab pos="369062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41,4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251" marR="63251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3568" y="305387"/>
            <a:ext cx="792087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20838" algn="l"/>
                <a:tab pos="1711325" algn="l"/>
                <a:tab pos="2430463" algn="l"/>
                <a:tab pos="36909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Самое низкое качество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20838" algn="l"/>
                <a:tab pos="1711325" algn="l"/>
                <a:tab pos="2430463" algn="l"/>
                <a:tab pos="36909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отдельным предметам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выявлено в следующих классах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79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99592" y="908720"/>
            <a:ext cx="76683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 итогам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2020/2021 учебного года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оптимальном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уровне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(60-70 %) 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2а, 2б, 2в, 4а классах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рациональном уровне (40-60 %) </a:t>
            </a:r>
            <a:endParaRPr lang="ru-RU" sz="28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2г, 3а, 3б, 5б, 11а классах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допустимом уровне (30-40 %) 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4б, 6а, 9а, 9б классах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критическом уровне (15-30 %) 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5а, 6б, 7а, 8а, 10а классах.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91679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0809385"/>
              </p:ext>
            </p:extLst>
          </p:nvPr>
        </p:nvGraphicFramePr>
        <p:xfrm>
          <a:off x="1187624" y="1677001"/>
          <a:ext cx="7200800" cy="412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486952" y="476672"/>
            <a:ext cx="70454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Сравнительный анализ успеваемости и качества обучающихся 2-11 классов за 2019-2021 гг.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58720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984060"/>
              </p:ext>
            </p:extLst>
          </p:nvPr>
        </p:nvGraphicFramePr>
        <p:xfrm>
          <a:off x="251520" y="1412776"/>
          <a:ext cx="8712969" cy="3760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577"/>
                <a:gridCol w="1446842"/>
                <a:gridCol w="1543029"/>
                <a:gridCol w="1605355"/>
                <a:gridCol w="1610801"/>
                <a:gridCol w="1464365"/>
              </a:tblGrid>
              <a:tr h="168744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классы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аттестовано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аттестовано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переведены условно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оставлены на повторный год обучения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0A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2-4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238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237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0A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5-9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175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0A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10-11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0A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2-11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439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428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0A2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3608" y="548680"/>
            <a:ext cx="7354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Итоги промежуточной аттестации 1-11 классов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968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249099"/>
              </p:ext>
            </p:extLst>
          </p:nvPr>
        </p:nvGraphicFramePr>
        <p:xfrm>
          <a:off x="1112220" y="980728"/>
          <a:ext cx="6480770" cy="44971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0390"/>
                <a:gridCol w="539115"/>
                <a:gridCol w="652123"/>
                <a:gridCol w="936104"/>
                <a:gridCol w="792088"/>
                <a:gridCol w="1040430"/>
                <a:gridCol w="810260"/>
                <a:gridCol w="810260"/>
              </a:tblGrid>
              <a:tr h="19765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2(%)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успеваемость,%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качество,%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подтвердили 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отметки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прошедший период,%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повысили отметки за прошедший период,%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понизили отметки за прошедший период,%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22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осень 2020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46,88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46,88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0A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43,75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3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весна 2021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15,38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84,61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34,61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34,62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6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осень 2020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87,88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22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весна 2021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222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осень 2020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91,66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22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весна 2021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87,62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222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осень 2020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60,87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22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весна 2021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91,67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5656" y="404664"/>
            <a:ext cx="6094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ВПР 2020-2021 ПО РУССКОМУ ЯЗЫКУ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661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782339"/>
              </p:ext>
            </p:extLst>
          </p:nvPr>
        </p:nvGraphicFramePr>
        <p:xfrm>
          <a:off x="1089503" y="908720"/>
          <a:ext cx="6480770" cy="5452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0390"/>
                <a:gridCol w="539115"/>
                <a:gridCol w="674840"/>
                <a:gridCol w="792088"/>
                <a:gridCol w="792088"/>
                <a:gridCol w="1161729"/>
                <a:gridCol w="810260"/>
                <a:gridCol w="810260"/>
              </a:tblGrid>
              <a:tr h="1800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проведения ВПР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2(%)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успеваемость,%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качество,%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подтвердили 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отметки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прошедший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период,%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повысили отметки за прошедший период,%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понизили отметки за прошедший период,%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2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осень 2020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51,51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54,55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39,39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52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весна 2021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52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осень 2020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52,63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47,37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15,79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18,42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0A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76,32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52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весна 2021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30,77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69,23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15,38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38,46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0A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53,85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52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осень 2020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52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весна 2021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34,61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57,69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30,77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52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осень 2020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21,74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52,17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47,83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52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весна 2021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91,31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21,74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60,87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34,78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658" y="387616"/>
            <a:ext cx="6830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ВПР 5-8 классов 2020-2021 ПО МАТЕМАТИКЕ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34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00" name="TextShape 1"/>
          <p:cNvSpPr txBox="1"/>
          <p:nvPr/>
        </p:nvSpPr>
        <p:spPr>
          <a:xfrm>
            <a:off x="685800" y="440668"/>
            <a:ext cx="7772040" cy="522058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2600" b="1" dirty="0">
                <a:solidFill>
                  <a:srgbClr val="C00000"/>
                </a:solidFill>
                <a:latin typeface="Times New Roman"/>
              </a:rPr>
              <a:t>
</a:t>
            </a:r>
            <a:endParaRPr lang="ru-RU" sz="2600" b="1" dirty="0" smtClean="0">
              <a:solidFill>
                <a:srgbClr val="C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endParaRPr lang="ru-RU" sz="2600" b="1" dirty="0">
              <a:solidFill>
                <a:srgbClr val="C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endParaRPr lang="ru-RU" sz="2600" b="1" dirty="0" smtClean="0">
              <a:solidFill>
                <a:srgbClr val="C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endParaRPr lang="ru-RU" sz="2600" b="1" dirty="0">
              <a:solidFill>
                <a:srgbClr val="C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endParaRPr lang="ru-RU" sz="2600" b="1" dirty="0" smtClean="0">
              <a:solidFill>
                <a:srgbClr val="C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endParaRPr lang="ru-RU" sz="2600" b="1" dirty="0">
              <a:solidFill>
                <a:srgbClr val="C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endParaRPr lang="ru-RU" sz="2600" b="1" dirty="0" smtClean="0">
              <a:solidFill>
                <a:srgbClr val="C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sz="2600" b="1" dirty="0">
                <a:solidFill>
                  <a:srgbClr val="000000"/>
                </a:solidFill>
                <a:latin typeface="Times New Roman"/>
              </a:rPr>
              <a:t>
</a:t>
            </a:r>
            <a:endParaRPr lang="ru-RU" sz="2600" b="1" dirty="0" smtClean="0">
              <a:solidFill>
                <a:srgbClr val="0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endParaRPr lang="ru-RU" sz="2600" b="1" dirty="0">
              <a:solidFill>
                <a:srgbClr val="0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endParaRPr lang="ru-RU" sz="40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algn="ctr">
              <a:lnSpc>
                <a:spcPct val="100000"/>
              </a:lnSpc>
            </a:pPr>
            <a:endParaRPr lang="ru-RU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Результаты ВПР</a:t>
            </a:r>
          </a:p>
          <a:p>
            <a:pPr algn="ctr">
              <a:lnSpc>
                <a:spcPct val="100000"/>
              </a:lnSpc>
            </a:pP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4 класс </a:t>
            </a:r>
          </a:p>
          <a:p>
            <a:pPr algn="ctr">
              <a:lnSpc>
                <a:spcPct val="100000"/>
              </a:lnSpc>
            </a:pP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2020-2021 учебный год</a:t>
            </a:r>
          </a:p>
          <a:p>
            <a:pPr algn="ctr">
              <a:lnSpc>
                <a:spcPct val="100000"/>
              </a:lnSpc>
            </a:pPr>
            <a:r>
              <a:rPr lang="ru-RU" sz="8800" b="1" dirty="0">
                <a:solidFill>
                  <a:srgbClr val="C00000"/>
                </a:solidFill>
                <a:latin typeface="Times New Roman"/>
              </a:rPr>
              <a:t>
</a:t>
            </a:r>
            <a:r>
              <a:rPr lang="ru-RU" sz="2600" b="1" dirty="0">
                <a:solidFill>
                  <a:srgbClr val="C00000"/>
                </a:solidFill>
                <a:latin typeface="Times New Roman"/>
              </a:rPr>
              <a:t>
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690019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17" name="TextShape 2"/>
          <p:cNvSpPr txBox="1"/>
          <p:nvPr/>
        </p:nvSpPr>
        <p:spPr>
          <a:xfrm>
            <a:off x="1763688" y="1600200"/>
            <a:ext cx="7043400" cy="45255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1331640" y="502886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Окружающий мир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83651186"/>
              </p:ext>
            </p:extLst>
          </p:nvPr>
        </p:nvGraphicFramePr>
        <p:xfrm>
          <a:off x="1475656" y="1600200"/>
          <a:ext cx="716244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75656" y="5805264"/>
            <a:ext cx="7331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Качество – 58,93 %, Успеваемость  - 96,43 %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4997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17" name="TextShape 2"/>
          <p:cNvSpPr txBox="1"/>
          <p:nvPr/>
        </p:nvSpPr>
        <p:spPr>
          <a:xfrm>
            <a:off x="1763688" y="1600200"/>
            <a:ext cx="7043400" cy="45255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1763688" y="548680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755715692"/>
              </p:ext>
            </p:extLst>
          </p:nvPr>
        </p:nvGraphicFramePr>
        <p:xfrm>
          <a:off x="1524000" y="1397000"/>
          <a:ext cx="716244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75656" y="5805264"/>
            <a:ext cx="7331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Качество – 70,91 %, Успеваемость  - 92,73 %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7538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16" name="TextShape 1"/>
          <p:cNvSpPr txBox="1"/>
          <p:nvPr/>
        </p:nvSpPr>
        <p:spPr>
          <a:xfrm>
            <a:off x="1643040" y="274680"/>
            <a:ext cx="704340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5400" b="1" dirty="0" smtClean="0">
                <a:solidFill>
                  <a:srgbClr val="FBFBFC"/>
                </a:solidFill>
                <a:latin typeface="Arno Pro Smbd"/>
              </a:rPr>
              <a:t>предметов</a:t>
            </a:r>
            <a:endParaRPr dirty="0"/>
          </a:p>
        </p:txBody>
      </p:sp>
      <p:sp>
        <p:nvSpPr>
          <p:cNvPr id="217" name="TextShape 2"/>
          <p:cNvSpPr txBox="1"/>
          <p:nvPr/>
        </p:nvSpPr>
        <p:spPr>
          <a:xfrm>
            <a:off x="1763688" y="1600200"/>
            <a:ext cx="7043400" cy="45255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1660164" y="522834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Русский язык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396321142"/>
              </p:ext>
            </p:extLst>
          </p:nvPr>
        </p:nvGraphicFramePr>
        <p:xfrm>
          <a:off x="1475656" y="1408370"/>
          <a:ext cx="716244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75656" y="5574430"/>
            <a:ext cx="7331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Качество – 58,9 %, Успеваемость  - 92,86%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5533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396552" y="1916832"/>
            <a:ext cx="5256584" cy="61206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-209725" y="0"/>
            <a:ext cx="10081120" cy="331236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66801" y="3207777"/>
            <a:ext cx="6552728" cy="5256584"/>
          </a:xfrm>
          <a:prstGeom prst="rect">
            <a:avLst/>
          </a:prstGeom>
          <a:solidFill>
            <a:srgbClr val="23F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3" descr="C:\Users\Раиса\Desktop\фото неделя начальных классов2021\IMG-20210412-WA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3734">
            <a:off x="2028848" y="2175938"/>
            <a:ext cx="5262920" cy="2960393"/>
          </a:xfrm>
          <a:prstGeom prst="rect">
            <a:avLst/>
          </a:prstGeom>
          <a:noFill/>
          <a:ln>
            <a:solidFill>
              <a:srgbClr val="99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Раиса\Desktop\фото неделя начальных классов2021\IMG-20210412-WA00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2620">
            <a:off x="494153" y="1815648"/>
            <a:ext cx="2271521" cy="1643162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Раиса\Downloads\IMG_20210414_1324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1533">
            <a:off x="6685787" y="1581290"/>
            <a:ext cx="2496664" cy="1872499"/>
          </a:xfrm>
          <a:prstGeom prst="rect">
            <a:avLst/>
          </a:prstGeom>
          <a:noFill/>
          <a:ln w="38100">
            <a:solidFill>
              <a:srgbClr val="23F52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Раиса\Downloads\IMG-20210416-WA00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6785">
            <a:off x="5808962" y="4363424"/>
            <a:ext cx="3023711" cy="170083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Раиса\Downloads\IMG-20210413-WA00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6151">
            <a:off x="367069" y="4356655"/>
            <a:ext cx="3547295" cy="1995353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405651" y="415439"/>
            <a:ext cx="73644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НЕДЕЛЯ НАЧАЛЬНОЙ ШКОЛЫ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7601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9592" y="389163"/>
            <a:ext cx="74002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НЕДЕЛЯ ПРЕДМЕТОВ </a:t>
            </a:r>
          </a:p>
          <a:p>
            <a:pPr algn="ctr"/>
            <a:r>
              <a:rPr lang="ru-RU" sz="24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ГУМАНИТАРНО-ФИЛОЛОГИЧЕСКОГО ЦИКЛА</a:t>
            </a:r>
            <a:endParaRPr lang="ru-RU" sz="24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933056"/>
            <a:ext cx="3577892" cy="201256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04" y="3933056"/>
            <a:ext cx="3619024" cy="203570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04" y="1428952"/>
            <a:ext cx="3683655" cy="20720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654" y="1428951"/>
            <a:ext cx="3611269" cy="203133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9938119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77" y="486396"/>
            <a:ext cx="6858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47664" y="353909"/>
            <a:ext cx="66187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НЕДЕЛЯ ПРЕДМЕТОВ 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ЕСТЕСТВЕННО-НАУЧНОГО ЦИКЛА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9734">
            <a:off x="5476245" y="1495004"/>
            <a:ext cx="3240360" cy="24302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6092">
            <a:off x="5202377" y="4240854"/>
            <a:ext cx="3626676" cy="204000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2237">
            <a:off x="620793" y="1384354"/>
            <a:ext cx="2811171" cy="210837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3770">
            <a:off x="933982" y="3537463"/>
            <a:ext cx="2466613" cy="328881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0774497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75656" y="476672"/>
            <a:ext cx="640871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Сравнительные результаты ГИА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форме ОГЭ по русскому языку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197062"/>
              </p:ext>
            </p:extLst>
          </p:nvPr>
        </p:nvGraphicFramePr>
        <p:xfrm>
          <a:off x="539552" y="1844823"/>
          <a:ext cx="8064896" cy="265982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792088"/>
                <a:gridCol w="1821637"/>
                <a:gridCol w="1219243"/>
                <a:gridCol w="1279600"/>
                <a:gridCol w="1367686"/>
                <a:gridCol w="1584642"/>
              </a:tblGrid>
              <a:tr h="1397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2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выпускников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сдавали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экзамен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чел.(%)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качество, %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успева-емость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</a:t>
                      </a: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37(98%)</a:t>
                      </a:r>
                      <a:endParaRPr lang="ru-RU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24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8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34(99%)</a:t>
                      </a:r>
                      <a:endParaRPr lang="ru-RU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r>
                        <a:rPr lang="en-US" sz="24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,8</a:t>
                      </a:r>
                      <a:endParaRPr lang="ru-RU" sz="24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3,9</a:t>
                      </a:r>
                      <a:r>
                        <a:rPr lang="ru-RU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0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33(98%)</a:t>
                      </a:r>
                      <a:endParaRPr lang="ru-RU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67,77</a:t>
                      </a:r>
                      <a:endParaRPr lang="ru-RU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  <a:endParaRPr lang="ru-RU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4135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58000" cy="68580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4155"/>
              </p:ext>
            </p:extLst>
          </p:nvPr>
        </p:nvGraphicFramePr>
        <p:xfrm>
          <a:off x="369898" y="1412776"/>
          <a:ext cx="8624323" cy="4556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4175"/>
                <a:gridCol w="1449050"/>
                <a:gridCol w="974138"/>
                <a:gridCol w="659566"/>
                <a:gridCol w="1099276"/>
                <a:gridCol w="858531"/>
                <a:gridCol w="864096"/>
                <a:gridCol w="1135491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участников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контрольной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успева-емость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,%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каче-ство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%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Качество </a:t>
                      </a:r>
                      <a:endParaRPr lang="ru-RU" sz="16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ОГЭ 2019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ср.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ср. балл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 в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динамике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ОГЭ 2019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67,8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-33,2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-6,9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-тика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-58,9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-6,9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общество-знание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-12,5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-0,17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англ. язык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81481" y="332656"/>
            <a:ext cx="540115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Результаты контрольных работ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 классов в формате ОГЭ в динамике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7213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14580" y="302019"/>
            <a:ext cx="495475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Сравнительные результаты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ГИА в форме ОГЭ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математике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86086"/>
              </p:ext>
            </p:extLst>
          </p:nvPr>
        </p:nvGraphicFramePr>
        <p:xfrm>
          <a:off x="323529" y="1438825"/>
          <a:ext cx="8424935" cy="283080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977894"/>
                <a:gridCol w="1752515"/>
                <a:gridCol w="1273673"/>
                <a:gridCol w="1252501"/>
                <a:gridCol w="1512967"/>
                <a:gridCol w="1655385"/>
              </a:tblGrid>
              <a:tr h="11594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2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выпускников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сдавали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экзамен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чел.(%)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качество, %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успева-емость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</a:t>
                      </a: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2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37(98%)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7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34(99%)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32(98%)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3,31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7583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129257"/>
              </p:ext>
            </p:extLst>
          </p:nvPr>
        </p:nvGraphicFramePr>
        <p:xfrm>
          <a:off x="323528" y="1220939"/>
          <a:ext cx="828092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59632" y="258060"/>
            <a:ext cx="7128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Результаты ЕГЭ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выпускников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11-х классов за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2019-2021уч.год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1694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448" y="0"/>
            <a:ext cx="6858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78224" y="40466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4D86"/>
                </a:solidFill>
                <a:latin typeface="Times New Roman" pitchFamily="18" charset="0"/>
                <a:cs typeface="Times New Roman" pitchFamily="18" charset="0"/>
              </a:rPr>
              <a:t>Повышенные результаты ЕГЭ</a:t>
            </a:r>
            <a:endParaRPr lang="ru-RU" sz="2400" b="1" dirty="0">
              <a:solidFill>
                <a:srgbClr val="004D8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4D86"/>
                </a:solidFill>
                <a:latin typeface="Times New Roman" pitchFamily="18" charset="0"/>
                <a:cs typeface="Times New Roman" pitchFamily="18" charset="0"/>
              </a:rPr>
              <a:t>за 2020-2021уч.год</a:t>
            </a:r>
            <a:endParaRPr lang="ru-RU" sz="2400" b="1" dirty="0">
              <a:solidFill>
                <a:srgbClr val="004D8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114932"/>
              </p:ext>
            </p:extLst>
          </p:nvPr>
        </p:nvGraphicFramePr>
        <p:xfrm>
          <a:off x="1115616" y="1397000"/>
          <a:ext cx="7488832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648"/>
                <a:gridCol w="1668057"/>
                <a:gridCol w="1294741"/>
                <a:gridCol w="1980193"/>
                <a:gridCol w="1980193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 ЕГЭ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ученик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Евграшина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Виктория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Павлова Р.А.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Жукова Полина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Кадирова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Гузеля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Саркисян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Араик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профильная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Саркисян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Араик</a:t>
                      </a:r>
                      <a:endParaRPr lang="ru-RU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Гриценко Е.В.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Саркисян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Араик</a:t>
                      </a:r>
                      <a:endParaRPr lang="ru-RU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Халева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Е.А.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394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00811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Обучающиеся,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состоящие на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внутришкольном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учёте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53" y="1700808"/>
            <a:ext cx="8249396" cy="4958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96336" y="4000177"/>
            <a:ext cx="86409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1843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ОПДН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08055"/>
            <a:ext cx="7721116" cy="464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852142" y="3376639"/>
            <a:ext cx="86409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9136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СОП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4771"/>
            <a:ext cx="7793124" cy="468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740352" y="3427005"/>
            <a:ext cx="80834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1866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Совершение преступлений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обучающимися школы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7385300" cy="443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452320" y="3645024"/>
            <a:ext cx="64807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5314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Товарищеский матч по волейболу </a:t>
            </a:r>
            <a:endParaRPr lang="ru-RU" sz="32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3"/>
            <a:ext cx="4104456" cy="26878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552" y="3861048"/>
            <a:ext cx="4385933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338" y="976989"/>
            <a:ext cx="2352675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437112"/>
            <a:ext cx="1858963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78932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Открытие Зала Боевой Славы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14" y="1187445"/>
            <a:ext cx="3736975" cy="3127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96751"/>
            <a:ext cx="3567113" cy="3127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324126"/>
            <a:ext cx="4097337" cy="2493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8844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Отделением 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Российской благотворительной организации «Детские деревни - </a:t>
            </a:r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SOS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Республики Татарстан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2020-2021 году были проведены:</a:t>
            </a: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Тренинг по профилактике </a:t>
            </a:r>
            <a:r>
              <a:rPr lang="ru-RU" sz="2400" b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буллинга</a:t>
            </a:r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(8 занятий) – 2Г, 5Б, 6Б классы;</a:t>
            </a: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Тренинг по профилактике ПАВ (2 занятия) – 7А и 8А классы;</a:t>
            </a: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Арт-терапия для подростков (6Б класс)</a:t>
            </a: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Индивидуальная диагностика (24 консультации) – 1-11 классы;</a:t>
            </a: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Психологическое сопровождение семьи (1 семья)</a:t>
            </a:r>
          </a:p>
          <a:p>
            <a:pPr marL="0" indent="0">
              <a:buNone/>
            </a:pPr>
            <a:endParaRPr lang="ru-RU" sz="2400" dirty="0" smtClean="0"/>
          </a:p>
          <a:p>
            <a:pPr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246044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Мероприятия отделения</a:t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Российской благотворительной организации «Детские деревни -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SOS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Республики Татарстан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205\AppData\Local\Temp\Rar$DIa0.976\C43E48BA-4E5A-4F23-B82F-7EEDAD20C14E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0" y="1564075"/>
            <a:ext cx="3417039" cy="25627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205\AppData\Local\Temp\Rar$DIa0.880\C2C91B8A-1DF7-489A-ABB0-96DF96F5F2AB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97077"/>
            <a:ext cx="3558221" cy="26686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205\AppData\Local\Temp\Rar$DIa0.642\891D0321-F932-46B3-BFAA-1B04AE9E164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08" y="4509120"/>
            <a:ext cx="2939819" cy="22048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205\AppData\Local\Temp\Rar$DIa0.544\F9731ED2-2256-4FE2-B5D3-F0EC600E06D4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196" y="4545124"/>
            <a:ext cx="3242196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2409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08684" y="86536"/>
            <a:ext cx="5089728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ШКОЛЬНАЯ БИБЛИТОТЕКА 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43538"/>
            <a:ext cx="2754188" cy="32778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показатели: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Читатели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475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человек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Ученики  –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439</a:t>
            </a:r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Число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посещений: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2850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Книговыдача: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Читаемость: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1,77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Посещаемость: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6,41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71478" y="743538"/>
            <a:ext cx="5793010" cy="5189113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ематические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выставки: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«Причины» нарушения чистоты родного языка;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Книжная полка» (рекомендация книг детей разных возрастов);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 лет со дня рождения А. А. Фета;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115 лет со дня рождения Д. Хармса;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195 лет со дня рождения С. -Щедрина;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«Книги – юбиляры»;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Фотозона ко дню влюбленных с книгами про любовь;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115 лет со дня рождения М.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Джалиля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Отмечаем международной день родного языка;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апреля – день детской книги: а что читаешь ты?;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Тукай в наших сердцах(135 лет со дня рождения великого поэта);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Давайте беречь Землю!;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Помнить и не забыть(ко дню Победы).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Библиоте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93" y="4653136"/>
            <a:ext cx="2778125" cy="111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4143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34964" y="105799"/>
            <a:ext cx="6849992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МАТЕРИАЛЬНО-ТЕХНИЧЕСКАЯ БАЗА 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66985" y="2104054"/>
            <a:ext cx="4714752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Капитальный ремонт малого спортзала - 2019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46344" y="1171354"/>
            <a:ext cx="508395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Капитальный ремонт большого спортзала - 2017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331640" y="1639872"/>
            <a:ext cx="4908075" cy="369332"/>
          </a:xfrm>
          <a:prstGeom prst="rect">
            <a:avLst/>
          </a:prstGeom>
          <a:solidFill>
            <a:srgbClr val="F6A0A2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Капитальный ремонт школьной столовой - 2019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46788" y="5993657"/>
            <a:ext cx="6283067" cy="369332"/>
          </a:xfrm>
          <a:prstGeom prst="rect">
            <a:avLst/>
          </a:prstGeom>
          <a:solidFill>
            <a:srgbClr val="99FFCC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Установка многофункциональной спортивной площадки 2021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712195"/>
            <a:ext cx="363093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Капитальный ремонт школы - 2017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27781" y="3469606"/>
            <a:ext cx="8364699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Приобретение средств для предотвращения распространения </a:t>
            </a:r>
            <a:r>
              <a:rPr lang="en-US" dirty="0" smtClean="0"/>
              <a:t>COVID-19</a:t>
            </a:r>
            <a:r>
              <a:rPr lang="ru-RU" dirty="0" smtClean="0"/>
              <a:t> 2020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902691" y="2546626"/>
            <a:ext cx="4315349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Ремонт раздевалки для 5-11 классов 2019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875968" y="3054914"/>
            <a:ext cx="277434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Ремонт фойе 1 этажа 2019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600686" y="5063723"/>
            <a:ext cx="4617354" cy="369332"/>
          </a:xfrm>
          <a:prstGeom prst="rect">
            <a:avLst/>
          </a:prstGeom>
          <a:solidFill>
            <a:srgbClr val="F6A0A2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Косметический ремонт 2 этажа школы - 2021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010282" y="4587126"/>
            <a:ext cx="3640035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Магнитная шахматная доска - 2021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27780" y="5523775"/>
            <a:ext cx="6253956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Получение комплекта </a:t>
            </a:r>
            <a:r>
              <a:rPr lang="ru-RU" dirty="0" err="1" smtClean="0"/>
              <a:t>Автокласс</a:t>
            </a:r>
            <a:r>
              <a:rPr lang="ru-RU" dirty="0" smtClean="0"/>
              <a:t> для начальной школы - 2021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44134" y="3890461"/>
            <a:ext cx="8348345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Приобретение ламинаторов(3 шт.) и МФУ (1 шт.) </a:t>
            </a:r>
          </a:p>
          <a:p>
            <a:pPr algn="ctr"/>
            <a:r>
              <a:rPr lang="ru-RU" dirty="0" smtClean="0"/>
              <a:t>за счет внебюджетных средств и благотворительных средств 2021</a:t>
            </a:r>
            <a:endParaRPr lang="ru-RU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flipH="1" flipV="1">
            <a:off x="6170771" y="896861"/>
            <a:ext cx="2721708" cy="2942077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5954314" y="3882093"/>
            <a:ext cx="2938165" cy="2859275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716419" y="3862697"/>
            <a:ext cx="8176060" cy="1913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3805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1987</Words>
  <Application>Microsoft Office PowerPoint</Application>
  <PresentationFormat>Экран (4:3)</PresentationFormat>
  <Paragraphs>796</Paragraphs>
  <Slides>48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4" baseType="lpstr">
      <vt:lpstr>Arial Unicode MS</vt:lpstr>
      <vt:lpstr>Arial</vt:lpstr>
      <vt:lpstr>Arno Pro Smbd</vt:lpstr>
      <vt:lpstr>Calibri</vt:lpstr>
      <vt:lpstr>Times New Roman</vt:lpstr>
      <vt:lpstr>Тема Office</vt:lpstr>
      <vt:lpstr>Презентация PowerPoint</vt:lpstr>
      <vt:lpstr>Презентация PowerPoint</vt:lpstr>
      <vt:lpstr>Характеристика педагогического коллектива  по стажу работы</vt:lpstr>
      <vt:lpstr>Категорийность  педагогических кадров</vt:lpstr>
      <vt:lpstr>Курсы повышения квалификации</vt:lpstr>
      <vt:lpstr>Курсы профессиональной переподготовки</vt:lpstr>
      <vt:lpstr>НАГРАДЫ ПЕДАГОГОВ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Сравнительный анализ успеваемости и качества обучающихся 5-9 классов за 2019-2021 гг.  </vt:lpstr>
      <vt:lpstr>Сравнительный анализ успеваемости и качества обучающихся 10-11 классов за 2019-2021 гг.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Обучающиеся,  состоящие на внутришкольном учёте</vt:lpstr>
      <vt:lpstr>ОПДН</vt:lpstr>
      <vt:lpstr>СОП</vt:lpstr>
      <vt:lpstr>Совершение преступлений обучающимися школы</vt:lpstr>
      <vt:lpstr>Товарищеский матч по волейболу </vt:lpstr>
      <vt:lpstr>Открытие Зала Боевой Славы</vt:lpstr>
      <vt:lpstr> Отделением  Российской благотворительной организации «Детские деревни - SOS» Республики Татарстан</vt:lpstr>
      <vt:lpstr>Мероприятия отделения Российской благотворительной организации «Детские деревни - SOS» Республики Татарстан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Антонина</dc:creator>
  <cp:lastModifiedBy>T&amp;D</cp:lastModifiedBy>
  <cp:revision>42</cp:revision>
  <dcterms:created xsi:type="dcterms:W3CDTF">2021-09-04T08:37:38Z</dcterms:created>
  <dcterms:modified xsi:type="dcterms:W3CDTF">2021-10-10T14:32:25Z</dcterms:modified>
</cp:coreProperties>
</file>